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1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2E4D"/>
    <a:srgbClr val="F2E29C"/>
    <a:srgbClr val="F3E8D6"/>
    <a:srgbClr val="D24D60"/>
    <a:srgbClr val="E7E8EA"/>
    <a:srgbClr val="F5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00" y="78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10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FC3A6-A147-4052-9E5E-C503AD6C009B}" type="datetimeFigureOut">
              <a:rPr kumimoji="1" lang="ja-JP" altLang="en-US" smtClean="0"/>
              <a:t>2022/8/27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CCD11-A940-4129-8CBC-BF8E27F6D2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0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9665-F47E-4EB9-9C43-A625E1A50CB2}" type="datetimeFigureOut">
              <a:rPr kumimoji="1" lang="ja-JP" altLang="en-US" smtClean="0"/>
              <a:t>2022/8/27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391-F64A-4FF7-8270-9CA5C1B0D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25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9665-F47E-4EB9-9C43-A625E1A50CB2}" type="datetimeFigureOut">
              <a:rPr kumimoji="1" lang="ja-JP" altLang="en-US" smtClean="0"/>
              <a:t>2022/8/27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391-F64A-4FF7-8270-9CA5C1B0D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39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9665-F47E-4EB9-9C43-A625E1A50CB2}" type="datetimeFigureOut">
              <a:rPr kumimoji="1" lang="ja-JP" altLang="en-US" smtClean="0"/>
              <a:t>2022/8/27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391-F64A-4FF7-8270-9CA5C1B0D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59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9665-F47E-4EB9-9C43-A625E1A50CB2}" type="datetimeFigureOut">
              <a:rPr kumimoji="1" lang="ja-JP" altLang="en-US" smtClean="0"/>
              <a:t>2022/8/27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391-F64A-4FF7-8270-9CA5C1B0D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118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9665-F47E-4EB9-9C43-A625E1A50CB2}" type="datetimeFigureOut">
              <a:rPr kumimoji="1" lang="ja-JP" altLang="en-US" smtClean="0"/>
              <a:t>2022/8/27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391-F64A-4FF7-8270-9CA5C1B0D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80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9665-F47E-4EB9-9C43-A625E1A50CB2}" type="datetimeFigureOut">
              <a:rPr kumimoji="1" lang="ja-JP" altLang="en-US" smtClean="0"/>
              <a:t>2022/8/27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391-F64A-4FF7-8270-9CA5C1B0D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62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9665-F47E-4EB9-9C43-A625E1A50CB2}" type="datetimeFigureOut">
              <a:rPr kumimoji="1" lang="ja-JP" altLang="en-US" smtClean="0"/>
              <a:t>2022/8/27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391-F64A-4FF7-8270-9CA5C1B0D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57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9665-F47E-4EB9-9C43-A625E1A50CB2}" type="datetimeFigureOut">
              <a:rPr kumimoji="1" lang="ja-JP" altLang="en-US" smtClean="0"/>
              <a:t>2022/8/27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391-F64A-4FF7-8270-9CA5C1B0D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43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9665-F47E-4EB9-9C43-A625E1A50CB2}" type="datetimeFigureOut">
              <a:rPr kumimoji="1" lang="ja-JP" altLang="en-US" smtClean="0"/>
              <a:t>2022/8/27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391-F64A-4FF7-8270-9CA5C1B0D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97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9665-F47E-4EB9-9C43-A625E1A50CB2}" type="datetimeFigureOut">
              <a:rPr kumimoji="1" lang="ja-JP" altLang="en-US" smtClean="0"/>
              <a:t>2022/8/27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391-F64A-4FF7-8270-9CA5C1B0D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9665-F47E-4EB9-9C43-A625E1A50CB2}" type="datetimeFigureOut">
              <a:rPr kumimoji="1" lang="ja-JP" altLang="en-US" smtClean="0"/>
              <a:t>2022/8/27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391-F64A-4FF7-8270-9CA5C1B0D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68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89665-F47E-4EB9-9C43-A625E1A50CB2}" type="datetimeFigureOut">
              <a:rPr kumimoji="1" lang="ja-JP" altLang="en-US" smtClean="0"/>
              <a:t>2022/8/27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34391-F64A-4FF7-8270-9CA5C1B0D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04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06875AB8-0B15-B333-C3FF-534E02DA5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6101" y="3523878"/>
            <a:ext cx="7292178" cy="5469134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A49E59A-0D89-6AF5-9EB9-FE9C530A344A}"/>
              </a:ext>
            </a:extLst>
          </p:cNvPr>
          <p:cNvGrpSpPr/>
          <p:nvPr/>
        </p:nvGrpSpPr>
        <p:grpSpPr>
          <a:xfrm>
            <a:off x="205449" y="3220353"/>
            <a:ext cx="6408551" cy="6991342"/>
            <a:chOff x="205448" y="1683653"/>
            <a:chExt cx="6408551" cy="6991342"/>
          </a:xfrm>
        </p:grpSpPr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F1A62BC1-70F6-0A93-8269-6C2589C2EE24}"/>
                </a:ext>
              </a:extLst>
            </p:cNvPr>
            <p:cNvSpPr/>
            <p:nvPr/>
          </p:nvSpPr>
          <p:spPr>
            <a:xfrm>
              <a:off x="277017" y="1683653"/>
              <a:ext cx="1968500" cy="1914702"/>
            </a:xfrm>
            <a:custGeom>
              <a:avLst/>
              <a:gdLst>
                <a:gd name="connsiteX0" fmla="*/ 436042 w 2908300"/>
                <a:gd name="connsiteY0" fmla="*/ 0 h 2811107"/>
                <a:gd name="connsiteX1" fmla="*/ 2472258 w 2908300"/>
                <a:gd name="connsiteY1" fmla="*/ 0 h 2811107"/>
                <a:gd name="connsiteX2" fmla="*/ 2908300 w 2908300"/>
                <a:gd name="connsiteY2" fmla="*/ 436042 h 2811107"/>
                <a:gd name="connsiteX3" fmla="*/ 2908300 w 2908300"/>
                <a:gd name="connsiteY3" fmla="*/ 2180158 h 2811107"/>
                <a:gd name="connsiteX4" fmla="*/ 2472258 w 2908300"/>
                <a:gd name="connsiteY4" fmla="*/ 2616200 h 2811107"/>
                <a:gd name="connsiteX5" fmla="*/ 1549730 w 2908300"/>
                <a:gd name="connsiteY5" fmla="*/ 2616200 h 2811107"/>
                <a:gd name="connsiteX6" fmla="*/ 1454150 w 2908300"/>
                <a:gd name="connsiteY6" fmla="*/ 2811107 h 2811107"/>
                <a:gd name="connsiteX7" fmla="*/ 1358571 w 2908300"/>
                <a:gd name="connsiteY7" fmla="*/ 2616200 h 2811107"/>
                <a:gd name="connsiteX8" fmla="*/ 436042 w 2908300"/>
                <a:gd name="connsiteY8" fmla="*/ 2616200 h 2811107"/>
                <a:gd name="connsiteX9" fmla="*/ 0 w 2908300"/>
                <a:gd name="connsiteY9" fmla="*/ 2180158 h 2811107"/>
                <a:gd name="connsiteX10" fmla="*/ 0 w 2908300"/>
                <a:gd name="connsiteY10" fmla="*/ 436042 h 2811107"/>
                <a:gd name="connsiteX11" fmla="*/ 436042 w 2908300"/>
                <a:gd name="connsiteY11" fmla="*/ 0 h 281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08300" h="2811107">
                  <a:moveTo>
                    <a:pt x="436042" y="0"/>
                  </a:moveTo>
                  <a:lnTo>
                    <a:pt x="2472258" y="0"/>
                  </a:lnTo>
                  <a:cubicBezTo>
                    <a:pt x="2713077" y="0"/>
                    <a:pt x="2908300" y="195223"/>
                    <a:pt x="2908300" y="436042"/>
                  </a:cubicBezTo>
                  <a:lnTo>
                    <a:pt x="2908300" y="2180158"/>
                  </a:lnTo>
                  <a:cubicBezTo>
                    <a:pt x="2908300" y="2420977"/>
                    <a:pt x="2713077" y="2616200"/>
                    <a:pt x="2472258" y="2616200"/>
                  </a:cubicBezTo>
                  <a:lnTo>
                    <a:pt x="1549730" y="2616200"/>
                  </a:lnTo>
                  <a:lnTo>
                    <a:pt x="1454150" y="2811107"/>
                  </a:lnTo>
                  <a:lnTo>
                    <a:pt x="1358571" y="2616200"/>
                  </a:lnTo>
                  <a:lnTo>
                    <a:pt x="436042" y="2616200"/>
                  </a:lnTo>
                  <a:cubicBezTo>
                    <a:pt x="195223" y="2616200"/>
                    <a:pt x="0" y="2420977"/>
                    <a:pt x="0" y="2180158"/>
                  </a:cubicBezTo>
                  <a:lnTo>
                    <a:pt x="0" y="436042"/>
                  </a:lnTo>
                  <a:cubicBezTo>
                    <a:pt x="0" y="195223"/>
                    <a:pt x="195223" y="0"/>
                    <a:pt x="436042" y="0"/>
                  </a:cubicBezTo>
                  <a:close/>
                </a:path>
              </a:pathLst>
            </a:custGeom>
            <a:solidFill>
              <a:srgbClr val="414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B5FF3A98-DD63-F882-69C8-530A5A846C67}"/>
                </a:ext>
              </a:extLst>
            </p:cNvPr>
            <p:cNvSpPr/>
            <p:nvPr/>
          </p:nvSpPr>
          <p:spPr>
            <a:xfrm>
              <a:off x="2454670" y="1683653"/>
              <a:ext cx="1968500" cy="1914702"/>
            </a:xfrm>
            <a:custGeom>
              <a:avLst/>
              <a:gdLst>
                <a:gd name="connsiteX0" fmla="*/ 436042 w 2908300"/>
                <a:gd name="connsiteY0" fmla="*/ 0 h 2811107"/>
                <a:gd name="connsiteX1" fmla="*/ 2472258 w 2908300"/>
                <a:gd name="connsiteY1" fmla="*/ 0 h 2811107"/>
                <a:gd name="connsiteX2" fmla="*/ 2908300 w 2908300"/>
                <a:gd name="connsiteY2" fmla="*/ 436042 h 2811107"/>
                <a:gd name="connsiteX3" fmla="*/ 2908300 w 2908300"/>
                <a:gd name="connsiteY3" fmla="*/ 2180158 h 2811107"/>
                <a:gd name="connsiteX4" fmla="*/ 2472258 w 2908300"/>
                <a:gd name="connsiteY4" fmla="*/ 2616200 h 2811107"/>
                <a:gd name="connsiteX5" fmla="*/ 1549730 w 2908300"/>
                <a:gd name="connsiteY5" fmla="*/ 2616200 h 2811107"/>
                <a:gd name="connsiteX6" fmla="*/ 1454150 w 2908300"/>
                <a:gd name="connsiteY6" fmla="*/ 2811107 h 2811107"/>
                <a:gd name="connsiteX7" fmla="*/ 1358571 w 2908300"/>
                <a:gd name="connsiteY7" fmla="*/ 2616200 h 2811107"/>
                <a:gd name="connsiteX8" fmla="*/ 436042 w 2908300"/>
                <a:gd name="connsiteY8" fmla="*/ 2616200 h 2811107"/>
                <a:gd name="connsiteX9" fmla="*/ 0 w 2908300"/>
                <a:gd name="connsiteY9" fmla="*/ 2180158 h 2811107"/>
                <a:gd name="connsiteX10" fmla="*/ 0 w 2908300"/>
                <a:gd name="connsiteY10" fmla="*/ 436042 h 2811107"/>
                <a:gd name="connsiteX11" fmla="*/ 436042 w 2908300"/>
                <a:gd name="connsiteY11" fmla="*/ 0 h 281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08300" h="2811107">
                  <a:moveTo>
                    <a:pt x="436042" y="0"/>
                  </a:moveTo>
                  <a:lnTo>
                    <a:pt x="2472258" y="0"/>
                  </a:lnTo>
                  <a:cubicBezTo>
                    <a:pt x="2713077" y="0"/>
                    <a:pt x="2908300" y="195223"/>
                    <a:pt x="2908300" y="436042"/>
                  </a:cubicBezTo>
                  <a:lnTo>
                    <a:pt x="2908300" y="2180158"/>
                  </a:lnTo>
                  <a:cubicBezTo>
                    <a:pt x="2908300" y="2420977"/>
                    <a:pt x="2713077" y="2616200"/>
                    <a:pt x="2472258" y="2616200"/>
                  </a:cubicBezTo>
                  <a:lnTo>
                    <a:pt x="1549730" y="2616200"/>
                  </a:lnTo>
                  <a:lnTo>
                    <a:pt x="1454150" y="2811107"/>
                  </a:lnTo>
                  <a:lnTo>
                    <a:pt x="1358571" y="2616200"/>
                  </a:lnTo>
                  <a:lnTo>
                    <a:pt x="436042" y="2616200"/>
                  </a:lnTo>
                  <a:cubicBezTo>
                    <a:pt x="195223" y="2616200"/>
                    <a:pt x="0" y="2420977"/>
                    <a:pt x="0" y="2180158"/>
                  </a:cubicBezTo>
                  <a:lnTo>
                    <a:pt x="0" y="436042"/>
                  </a:lnTo>
                  <a:cubicBezTo>
                    <a:pt x="0" y="195223"/>
                    <a:pt x="195223" y="0"/>
                    <a:pt x="436042" y="0"/>
                  </a:cubicBezTo>
                  <a:close/>
                </a:path>
              </a:pathLst>
            </a:custGeom>
            <a:solidFill>
              <a:srgbClr val="D54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62FAA9A1-C929-1BEB-BBB6-2BAB7DAF0344}"/>
                </a:ext>
              </a:extLst>
            </p:cNvPr>
            <p:cNvSpPr/>
            <p:nvPr/>
          </p:nvSpPr>
          <p:spPr>
            <a:xfrm>
              <a:off x="4632323" y="1683653"/>
              <a:ext cx="1968500" cy="1914702"/>
            </a:xfrm>
            <a:custGeom>
              <a:avLst/>
              <a:gdLst>
                <a:gd name="connsiteX0" fmla="*/ 436042 w 2908300"/>
                <a:gd name="connsiteY0" fmla="*/ 0 h 2811107"/>
                <a:gd name="connsiteX1" fmla="*/ 2472258 w 2908300"/>
                <a:gd name="connsiteY1" fmla="*/ 0 h 2811107"/>
                <a:gd name="connsiteX2" fmla="*/ 2908300 w 2908300"/>
                <a:gd name="connsiteY2" fmla="*/ 436042 h 2811107"/>
                <a:gd name="connsiteX3" fmla="*/ 2908300 w 2908300"/>
                <a:gd name="connsiteY3" fmla="*/ 2180158 h 2811107"/>
                <a:gd name="connsiteX4" fmla="*/ 2472258 w 2908300"/>
                <a:gd name="connsiteY4" fmla="*/ 2616200 h 2811107"/>
                <a:gd name="connsiteX5" fmla="*/ 1549730 w 2908300"/>
                <a:gd name="connsiteY5" fmla="*/ 2616200 h 2811107"/>
                <a:gd name="connsiteX6" fmla="*/ 1454150 w 2908300"/>
                <a:gd name="connsiteY6" fmla="*/ 2811107 h 2811107"/>
                <a:gd name="connsiteX7" fmla="*/ 1358571 w 2908300"/>
                <a:gd name="connsiteY7" fmla="*/ 2616200 h 2811107"/>
                <a:gd name="connsiteX8" fmla="*/ 436042 w 2908300"/>
                <a:gd name="connsiteY8" fmla="*/ 2616200 h 2811107"/>
                <a:gd name="connsiteX9" fmla="*/ 0 w 2908300"/>
                <a:gd name="connsiteY9" fmla="*/ 2180158 h 2811107"/>
                <a:gd name="connsiteX10" fmla="*/ 0 w 2908300"/>
                <a:gd name="connsiteY10" fmla="*/ 436042 h 2811107"/>
                <a:gd name="connsiteX11" fmla="*/ 436042 w 2908300"/>
                <a:gd name="connsiteY11" fmla="*/ 0 h 281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08300" h="2811107">
                  <a:moveTo>
                    <a:pt x="436042" y="0"/>
                  </a:moveTo>
                  <a:lnTo>
                    <a:pt x="2472258" y="0"/>
                  </a:lnTo>
                  <a:cubicBezTo>
                    <a:pt x="2713077" y="0"/>
                    <a:pt x="2908300" y="195223"/>
                    <a:pt x="2908300" y="436042"/>
                  </a:cubicBezTo>
                  <a:lnTo>
                    <a:pt x="2908300" y="2180158"/>
                  </a:lnTo>
                  <a:cubicBezTo>
                    <a:pt x="2908300" y="2420977"/>
                    <a:pt x="2713077" y="2616200"/>
                    <a:pt x="2472258" y="2616200"/>
                  </a:cubicBezTo>
                  <a:lnTo>
                    <a:pt x="1549730" y="2616200"/>
                  </a:lnTo>
                  <a:lnTo>
                    <a:pt x="1454150" y="2811107"/>
                  </a:lnTo>
                  <a:lnTo>
                    <a:pt x="1358571" y="2616200"/>
                  </a:lnTo>
                  <a:lnTo>
                    <a:pt x="436042" y="2616200"/>
                  </a:lnTo>
                  <a:cubicBezTo>
                    <a:pt x="195223" y="2616200"/>
                    <a:pt x="0" y="2420977"/>
                    <a:pt x="0" y="2180158"/>
                  </a:cubicBezTo>
                  <a:lnTo>
                    <a:pt x="0" y="436042"/>
                  </a:lnTo>
                  <a:cubicBezTo>
                    <a:pt x="0" y="195223"/>
                    <a:pt x="195223" y="0"/>
                    <a:pt x="436042" y="0"/>
                  </a:cubicBezTo>
                  <a:close/>
                </a:path>
              </a:pathLst>
            </a:custGeom>
            <a:solidFill>
              <a:srgbClr val="5A9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26D6289-4C14-0C90-9D0B-7DEDADFAFF16}"/>
                </a:ext>
              </a:extLst>
            </p:cNvPr>
            <p:cNvSpPr txBox="1"/>
            <p:nvPr/>
          </p:nvSpPr>
          <p:spPr>
            <a:xfrm>
              <a:off x="277017" y="3737015"/>
              <a:ext cx="11287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rgbClr val="41496E"/>
                  </a:solidFill>
                </a:rPr>
                <a:t>登録可能番号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6774915-D7C2-EA30-DBC9-754099F03C39}"/>
                </a:ext>
              </a:extLst>
            </p:cNvPr>
            <p:cNvSpPr txBox="1"/>
            <p:nvPr/>
          </p:nvSpPr>
          <p:spPr>
            <a:xfrm>
              <a:off x="277017" y="4021110"/>
              <a:ext cx="1968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600" b="1" dirty="0">
                  <a:solidFill>
                    <a:srgbClr val="41496E"/>
                  </a:solidFill>
                </a:rPr>
                <a:t>すべての電話番号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087B0D6C-D10D-FD28-3089-EAFDA036E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75" y="2187260"/>
              <a:ext cx="986950" cy="986950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9ACE34DA-D03F-698D-7CD0-F84DA21B7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333" b="30555" l="2104" r="18936">
                          <a14:foregroundMark x1="9625" y1="17083" x2="9625" y2="17083"/>
                          <a14:foregroundMark x1="10313" y1="16750" x2="9375" y2="2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6" t="5555" r="78960" b="66667"/>
            <a:stretch/>
          </p:blipFill>
          <p:spPr>
            <a:xfrm>
              <a:off x="2744226" y="1998641"/>
              <a:ext cx="1236905" cy="1164146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D3C3104B-DC48-9FD1-E99A-CE64748D67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521" b="38151" l="3207" r="30523">
                          <a14:foregroundMark x1="30166" y1="29748" x2="30285" y2="29244"/>
                          <a14:foregroundMark x1="29335" y1="28235" x2="28860" y2="28908"/>
                          <a14:foregroundMark x1="24822" y1="30252" x2="13658" y2="36134"/>
                          <a14:foregroundMark x1="13658" y1="36134" x2="20309" y2="32101"/>
                          <a14:foregroundMark x1="29335" y1="29244" x2="29572" y2="28739"/>
                          <a14:foregroundMark x1="30523" y1="28403" x2="28147" y2="28908"/>
                          <a14:foregroundMark x1="21259" y1="2521" x2="19715" y2="43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348" b="57337"/>
            <a:stretch/>
          </p:blipFill>
          <p:spPr>
            <a:xfrm>
              <a:off x="5096695" y="2235478"/>
              <a:ext cx="972541" cy="871267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E52885BF-4369-AD34-5D2D-5576EC567DE2}"/>
                </a:ext>
              </a:extLst>
            </p:cNvPr>
            <p:cNvSpPr txBox="1"/>
            <p:nvPr/>
          </p:nvSpPr>
          <p:spPr>
            <a:xfrm>
              <a:off x="437882" y="1773371"/>
              <a:ext cx="16644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b="1" dirty="0">
                  <a:solidFill>
                    <a:schemeClr val="bg1"/>
                  </a:solidFill>
                </a:rPr>
                <a:t>災害用伝言ダイヤル</a:t>
              </a:r>
              <a:endParaRPr kumimoji="1" lang="en-US" altLang="ja-JP" sz="1100" b="1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100" dirty="0">
                  <a:solidFill>
                    <a:schemeClr val="bg1"/>
                  </a:solidFill>
                  <a:latin typeface="源ノ角ゴシック" panose="020B0800000000000000" pitchFamily="34" charset="-128"/>
                  <a:ea typeface="源ノ角ゴシック" panose="020B0800000000000000" pitchFamily="34" charset="-128"/>
                </a:rPr>
                <a:t>「</a:t>
              </a:r>
              <a:r>
                <a:rPr kumimoji="1" lang="en-US" altLang="ja-JP" sz="1100" dirty="0">
                  <a:solidFill>
                    <a:schemeClr val="bg1"/>
                  </a:solidFill>
                  <a:latin typeface="源ノ角ゴシック" panose="020B0800000000000000" pitchFamily="34" charset="-128"/>
                  <a:ea typeface="源ノ角ゴシック" panose="020B0800000000000000" pitchFamily="34" charset="-128"/>
                </a:rPr>
                <a:t>171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源ノ角ゴシック" panose="020B0800000000000000" pitchFamily="34" charset="-128"/>
                  <a:ea typeface="源ノ角ゴシック" panose="020B0800000000000000" pitchFamily="34" charset="-128"/>
                </a:rPr>
                <a:t>」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99C0930B-E9AA-BB8D-643C-F15DF09E1A58}"/>
                </a:ext>
              </a:extLst>
            </p:cNvPr>
            <p:cNvSpPr txBox="1"/>
            <p:nvPr/>
          </p:nvSpPr>
          <p:spPr>
            <a:xfrm>
              <a:off x="437882" y="3160703"/>
              <a:ext cx="16644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00" b="1" dirty="0">
                  <a:solidFill>
                    <a:schemeClr val="bg1"/>
                  </a:solidFill>
                </a:rPr>
                <a:t>171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をダイヤル</a:t>
              </a:r>
              <a:endParaRPr kumimoji="1" lang="ja-JP" altLang="en-US" sz="1100" dirty="0">
                <a:solidFill>
                  <a:schemeClr val="bg1"/>
                </a:solidFill>
                <a:latin typeface="源ノ角ゴシック" panose="020B0800000000000000" pitchFamily="34" charset="-128"/>
                <a:ea typeface="源ノ角ゴシック" panose="020B0800000000000000" pitchFamily="34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38BD228-9937-1645-261F-1070A14A3519}"/>
                </a:ext>
              </a:extLst>
            </p:cNvPr>
            <p:cNvSpPr txBox="1"/>
            <p:nvPr/>
          </p:nvSpPr>
          <p:spPr>
            <a:xfrm>
              <a:off x="2818279" y="1776125"/>
              <a:ext cx="12369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b="1" dirty="0">
                  <a:solidFill>
                    <a:schemeClr val="bg1"/>
                  </a:solidFill>
                </a:rPr>
                <a:t>災害用伝言板</a:t>
              </a:r>
              <a:endParaRPr kumimoji="1" lang="ja-JP" altLang="en-US" sz="1100" dirty="0">
                <a:solidFill>
                  <a:schemeClr val="bg1"/>
                </a:solidFill>
                <a:latin typeface="源ノ角ゴシック" panose="020B0800000000000000" pitchFamily="34" charset="-128"/>
                <a:ea typeface="源ノ角ゴシック" panose="020B0800000000000000" pitchFamily="34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DF520CF2-B368-B3B1-ED7F-D6CA58701F35}"/>
                </a:ext>
              </a:extLst>
            </p:cNvPr>
            <p:cNvSpPr txBox="1"/>
            <p:nvPr/>
          </p:nvSpPr>
          <p:spPr>
            <a:xfrm>
              <a:off x="2609516" y="3022107"/>
              <a:ext cx="17098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b="1" dirty="0">
                  <a:solidFill>
                    <a:schemeClr val="bg1"/>
                  </a:solidFill>
                  <a:latin typeface="源ノ角ゴシック" panose="020B0800000000000000" pitchFamily="34" charset="-128"/>
                  <a:ea typeface="源ノ角ゴシック" panose="020B0800000000000000" pitchFamily="34" charset="-128"/>
                </a:rPr>
                <a:t>各社公式メニューや</a:t>
              </a:r>
              <a:endParaRPr kumimoji="1" lang="en-US" altLang="ja-JP" sz="1100" b="1" dirty="0">
                <a:solidFill>
                  <a:schemeClr val="bg1"/>
                </a:solidFill>
                <a:latin typeface="源ノ角ゴシック" panose="020B0800000000000000" pitchFamily="34" charset="-128"/>
                <a:ea typeface="源ノ角ゴシック" panose="020B0800000000000000" pitchFamily="34" charset="-128"/>
              </a:endParaRPr>
            </a:p>
            <a:p>
              <a:pPr algn="ctr"/>
              <a:r>
                <a:rPr kumimoji="1" lang="ja-JP" altLang="en-US" sz="1100" b="1" dirty="0">
                  <a:solidFill>
                    <a:schemeClr val="bg1"/>
                  </a:solidFill>
                  <a:latin typeface="源ノ角ゴシック" panose="020B0800000000000000" pitchFamily="34" charset="-128"/>
                  <a:ea typeface="源ノ角ゴシック" panose="020B0800000000000000" pitchFamily="34" charset="-128"/>
                </a:rPr>
                <a:t>専用アプリから</a:t>
              </a:r>
              <a:endParaRPr kumimoji="1" lang="ja-JP" altLang="en-US" sz="1100" dirty="0">
                <a:solidFill>
                  <a:schemeClr val="bg1"/>
                </a:solidFill>
                <a:latin typeface="源ノ角ゴシック" panose="020B0800000000000000" pitchFamily="34" charset="-128"/>
                <a:ea typeface="源ノ角ゴシック" panose="020B0800000000000000" pitchFamily="34" charset="-128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712E58F2-53D8-E82E-85A9-FA1AC4DB1A29}"/>
                </a:ext>
              </a:extLst>
            </p:cNvPr>
            <p:cNvSpPr txBox="1"/>
            <p:nvPr/>
          </p:nvSpPr>
          <p:spPr>
            <a:xfrm>
              <a:off x="4998120" y="1773371"/>
              <a:ext cx="12369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b="1" dirty="0">
                  <a:solidFill>
                    <a:schemeClr val="bg1"/>
                  </a:solidFill>
                </a:rPr>
                <a:t>災害用伝言板</a:t>
              </a:r>
              <a:endParaRPr kumimoji="1" lang="en-US" altLang="ja-JP" sz="1100" b="1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en-US" altLang="ja-JP" sz="1100" b="1" dirty="0">
                  <a:solidFill>
                    <a:schemeClr val="bg1"/>
                  </a:solidFill>
                  <a:latin typeface="源ノ角ゴシック" panose="020B0800000000000000" pitchFamily="34" charset="-128"/>
                  <a:ea typeface="源ノ角ゴシック" panose="020B0800000000000000" pitchFamily="34" charset="-128"/>
                </a:rPr>
                <a:t>web</a:t>
              </a:r>
              <a:r>
                <a:rPr kumimoji="1" lang="ja-JP" altLang="en-US" sz="1100" b="1" dirty="0">
                  <a:solidFill>
                    <a:schemeClr val="bg1"/>
                  </a:solidFill>
                  <a:latin typeface="源ノ角ゴシック" panose="020B0800000000000000" pitchFamily="34" charset="-128"/>
                  <a:ea typeface="源ノ角ゴシック" panose="020B0800000000000000" pitchFamily="34" charset="-128"/>
                </a:rPr>
                <a:t>１７１</a:t>
              </a:r>
              <a:endParaRPr kumimoji="1" lang="ja-JP" altLang="en-US" sz="1100" dirty="0">
                <a:solidFill>
                  <a:schemeClr val="bg1"/>
                </a:solidFill>
                <a:latin typeface="源ノ角ゴシック" panose="020B0800000000000000" pitchFamily="34" charset="-128"/>
                <a:ea typeface="源ノ角ゴシック" panose="020B0800000000000000" pitchFamily="34" charset="-128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1E56A00-A5B9-A8FB-DFBE-5F358A1E842A}"/>
                </a:ext>
              </a:extLst>
            </p:cNvPr>
            <p:cNvSpPr txBox="1"/>
            <p:nvPr/>
          </p:nvSpPr>
          <p:spPr>
            <a:xfrm>
              <a:off x="4777851" y="3106745"/>
              <a:ext cx="16644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US" altLang="ja-JP" sz="1100" b="1" dirty="0">
                  <a:solidFill>
                    <a:schemeClr val="bg1"/>
                  </a:solidFill>
                </a:rPr>
                <a:t>『web171』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で検索</a:t>
              </a:r>
              <a:endParaRPr kumimoji="1" lang="ja-JP" altLang="en-US" sz="1100" dirty="0">
                <a:solidFill>
                  <a:schemeClr val="bg1"/>
                </a:solidFill>
                <a:latin typeface="源ノ角ゴシック" panose="020B0800000000000000" pitchFamily="34" charset="-128"/>
                <a:ea typeface="源ノ角ゴシック" panose="020B0800000000000000" pitchFamily="34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91D84D2D-4E39-6F1E-3863-36B0AA56D8D3}"/>
                </a:ext>
              </a:extLst>
            </p:cNvPr>
            <p:cNvSpPr txBox="1"/>
            <p:nvPr/>
          </p:nvSpPr>
          <p:spPr>
            <a:xfrm>
              <a:off x="277017" y="4359663"/>
              <a:ext cx="18253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>
                  <a:solidFill>
                    <a:srgbClr val="41496E"/>
                  </a:solidFill>
                </a:rPr>
                <a:t>固定電話は被災地域の</a:t>
              </a:r>
              <a:endParaRPr kumimoji="1" lang="en-US" altLang="ja-JP" sz="1100" dirty="0">
                <a:solidFill>
                  <a:srgbClr val="41496E"/>
                </a:solidFill>
              </a:endParaRPr>
            </a:p>
            <a:p>
              <a:pPr algn="ctr"/>
              <a:r>
                <a:rPr kumimoji="1" lang="ja-JP" altLang="en-US" sz="1100" dirty="0">
                  <a:solidFill>
                    <a:srgbClr val="41496E"/>
                  </a:solidFill>
                </a:rPr>
                <a:t>市外局番に限る</a:t>
              </a:r>
            </a:p>
          </p:txBody>
        </p:sp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C20AC25C-33FF-6241-B12F-14427A903D85}"/>
                </a:ext>
              </a:extLst>
            </p:cNvPr>
            <p:cNvCxnSpPr/>
            <p:nvPr/>
          </p:nvCxnSpPr>
          <p:spPr>
            <a:xfrm>
              <a:off x="277017" y="4953000"/>
              <a:ext cx="1968500" cy="0"/>
            </a:xfrm>
            <a:prstGeom prst="line">
              <a:avLst/>
            </a:prstGeom>
            <a:ln w="19050" cap="rnd">
              <a:solidFill>
                <a:srgbClr val="41496E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857184A1-056F-3173-050C-A15AB8341E0A}"/>
                </a:ext>
              </a:extLst>
            </p:cNvPr>
            <p:cNvSpPr txBox="1"/>
            <p:nvPr/>
          </p:nvSpPr>
          <p:spPr>
            <a:xfrm>
              <a:off x="278951" y="5115445"/>
              <a:ext cx="789996" cy="268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rgbClr val="41496E"/>
                  </a:solidFill>
                </a:rPr>
                <a:t>保存期間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7E4C58D5-0783-6215-BC6B-02E32303A4CC}"/>
                </a:ext>
              </a:extLst>
            </p:cNvPr>
            <p:cNvSpPr txBox="1"/>
            <p:nvPr/>
          </p:nvSpPr>
          <p:spPr>
            <a:xfrm>
              <a:off x="277017" y="5377031"/>
              <a:ext cx="1968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rgbClr val="41496E"/>
                  </a:solidFill>
                </a:rPr>
                <a:t>サービス</a:t>
              </a:r>
              <a:endParaRPr kumimoji="1" lang="en-US" altLang="ja-JP" sz="1600" b="1" dirty="0">
                <a:solidFill>
                  <a:srgbClr val="41496E"/>
                </a:solidFill>
              </a:endParaRPr>
            </a:p>
            <a:p>
              <a:pPr algn="ctr"/>
              <a:r>
                <a:rPr kumimoji="1" lang="ja-JP" altLang="en-US" sz="1600" b="1" dirty="0">
                  <a:solidFill>
                    <a:srgbClr val="41496E"/>
                  </a:solidFill>
                </a:rPr>
                <a:t>終了時まで</a:t>
              </a: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48C147F6-B31E-32B6-7154-4E27B585D043}"/>
                </a:ext>
              </a:extLst>
            </p:cNvPr>
            <p:cNvCxnSpPr/>
            <p:nvPr/>
          </p:nvCxnSpPr>
          <p:spPr>
            <a:xfrm>
              <a:off x="256248" y="6084195"/>
              <a:ext cx="1968500" cy="0"/>
            </a:xfrm>
            <a:prstGeom prst="line">
              <a:avLst/>
            </a:prstGeom>
            <a:ln w="19050" cap="rnd">
              <a:solidFill>
                <a:srgbClr val="41496E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00BC141-8507-243A-1599-C510954EBA9D}"/>
                </a:ext>
              </a:extLst>
            </p:cNvPr>
            <p:cNvSpPr txBox="1"/>
            <p:nvPr/>
          </p:nvSpPr>
          <p:spPr>
            <a:xfrm>
              <a:off x="278951" y="6246639"/>
              <a:ext cx="7899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rgbClr val="41496E"/>
                  </a:solidFill>
                </a:rPr>
                <a:t>登録件数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E3D17D23-8B2A-DEB4-9DA6-3E41D67F576F}"/>
                </a:ext>
              </a:extLst>
            </p:cNvPr>
            <p:cNvSpPr txBox="1"/>
            <p:nvPr/>
          </p:nvSpPr>
          <p:spPr>
            <a:xfrm>
              <a:off x="205448" y="6505003"/>
              <a:ext cx="1968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b="1" dirty="0">
                  <a:solidFill>
                    <a:srgbClr val="41496E"/>
                  </a:solidFill>
                </a:rPr>
                <a:t>１</a:t>
              </a:r>
              <a:r>
                <a:rPr kumimoji="1" lang="ja-JP" altLang="en-US" sz="2000" b="1" dirty="0">
                  <a:solidFill>
                    <a:srgbClr val="41496E"/>
                  </a:solidFill>
                </a:rPr>
                <a:t>～</a:t>
              </a:r>
              <a:r>
                <a:rPr kumimoji="1" lang="en-US" altLang="ja-JP" sz="2800" b="1" dirty="0">
                  <a:solidFill>
                    <a:srgbClr val="41496E"/>
                  </a:solidFill>
                  <a:latin typeface="源ノ角ゴシック" panose="020B0800000000000000" pitchFamily="34" charset="-128"/>
                  <a:ea typeface="源ノ角ゴシック" panose="020B0800000000000000" pitchFamily="34" charset="-128"/>
                </a:rPr>
                <a:t>20</a:t>
              </a:r>
              <a:r>
                <a:rPr kumimoji="1" lang="ja-JP" altLang="en-US" sz="1600" b="1" dirty="0">
                  <a:solidFill>
                    <a:srgbClr val="41496E"/>
                  </a:solidFill>
                </a:rPr>
                <a:t>件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B5F0AEC5-31D3-5880-09B0-6C2134351BAA}"/>
                </a:ext>
              </a:extLst>
            </p:cNvPr>
            <p:cNvSpPr txBox="1"/>
            <p:nvPr/>
          </p:nvSpPr>
          <p:spPr>
            <a:xfrm>
              <a:off x="277017" y="6999946"/>
              <a:ext cx="18253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>
                  <a:solidFill>
                    <a:srgbClr val="41496E"/>
                  </a:solidFill>
                </a:rPr>
                <a:t>被災規模によって</a:t>
              </a:r>
              <a:endParaRPr kumimoji="1" lang="en-US" altLang="ja-JP" sz="1100" dirty="0">
                <a:solidFill>
                  <a:srgbClr val="41496E"/>
                </a:solidFill>
              </a:endParaRPr>
            </a:p>
            <a:p>
              <a:pPr algn="ctr"/>
              <a:r>
                <a:rPr kumimoji="1" lang="ja-JP" altLang="en-US" sz="1100" dirty="0">
                  <a:solidFill>
                    <a:srgbClr val="41496E"/>
                  </a:solidFill>
                </a:rPr>
                <a:t>変わります</a:t>
              </a:r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16DCCE3D-80E3-CA23-D5C5-AE9555D92CBD}"/>
                </a:ext>
              </a:extLst>
            </p:cNvPr>
            <p:cNvCxnSpPr/>
            <p:nvPr/>
          </p:nvCxnSpPr>
          <p:spPr>
            <a:xfrm>
              <a:off x="256248" y="7570095"/>
              <a:ext cx="1968500" cy="0"/>
            </a:xfrm>
            <a:prstGeom prst="line">
              <a:avLst/>
            </a:prstGeom>
            <a:ln w="19050" cap="rnd">
              <a:solidFill>
                <a:srgbClr val="41496E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CA80D413-785A-5B3D-0FEA-A52C754E4186}"/>
                </a:ext>
              </a:extLst>
            </p:cNvPr>
            <p:cNvSpPr txBox="1"/>
            <p:nvPr/>
          </p:nvSpPr>
          <p:spPr>
            <a:xfrm>
              <a:off x="329751" y="7732538"/>
              <a:ext cx="7899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rgbClr val="41496E"/>
                  </a:solidFill>
                </a:rPr>
                <a:t>録音時間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88E2CF75-0887-1316-21B7-06988F6CDC84}"/>
                </a:ext>
              </a:extLst>
            </p:cNvPr>
            <p:cNvSpPr txBox="1"/>
            <p:nvPr/>
          </p:nvSpPr>
          <p:spPr>
            <a:xfrm>
              <a:off x="256248" y="7990902"/>
              <a:ext cx="1968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b="1" dirty="0">
                  <a:solidFill>
                    <a:srgbClr val="41496E"/>
                  </a:solidFill>
                  <a:latin typeface="源ノ角ゴシック" panose="020B0800000000000000" pitchFamily="34" charset="-128"/>
                  <a:ea typeface="源ノ角ゴシック" panose="020B0800000000000000" pitchFamily="34" charset="-128"/>
                </a:rPr>
                <a:t>30</a:t>
              </a:r>
              <a:r>
                <a:rPr kumimoji="1" lang="ja-JP" altLang="en-US" sz="1600" b="1" dirty="0">
                  <a:solidFill>
                    <a:srgbClr val="41496E"/>
                  </a:solidFill>
                  <a:latin typeface="源ノ角ゴシック" panose="020B0800000000000000" pitchFamily="34" charset="-128"/>
                  <a:ea typeface="源ノ角ゴシック" panose="020B0800000000000000" pitchFamily="34" charset="-128"/>
                </a:rPr>
                <a:t>秒／件</a:t>
              </a:r>
              <a:endParaRPr kumimoji="1" lang="ja-JP" altLang="en-US" sz="1600" b="1" dirty="0">
                <a:solidFill>
                  <a:srgbClr val="41496E"/>
                </a:solidFill>
              </a:endParaRPr>
            </a:p>
          </p:txBody>
        </p: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2BCD987E-C393-5992-88D7-5B23055BAEB3}"/>
                </a:ext>
              </a:extLst>
            </p:cNvPr>
            <p:cNvCxnSpPr/>
            <p:nvPr/>
          </p:nvCxnSpPr>
          <p:spPr>
            <a:xfrm>
              <a:off x="256248" y="8674995"/>
              <a:ext cx="1968500" cy="0"/>
            </a:xfrm>
            <a:prstGeom prst="line">
              <a:avLst/>
            </a:prstGeom>
            <a:ln w="19050" cap="rnd">
              <a:solidFill>
                <a:srgbClr val="41496E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AB7128D8-9445-1B8D-AF1D-27F10B5B1F65}"/>
                </a:ext>
              </a:extLst>
            </p:cNvPr>
            <p:cNvSpPr txBox="1"/>
            <p:nvPr/>
          </p:nvSpPr>
          <p:spPr>
            <a:xfrm>
              <a:off x="2527948" y="3737015"/>
              <a:ext cx="11287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rgbClr val="D5485A"/>
                  </a:solidFill>
                </a:rPr>
                <a:t>登録可能番号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A45677E7-0370-FFF4-99BE-29844E41132E}"/>
                </a:ext>
              </a:extLst>
            </p:cNvPr>
            <p:cNvSpPr txBox="1"/>
            <p:nvPr/>
          </p:nvSpPr>
          <p:spPr>
            <a:xfrm>
              <a:off x="2597806" y="4021110"/>
              <a:ext cx="17555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600" b="1" dirty="0">
                  <a:solidFill>
                    <a:srgbClr val="D5485A"/>
                  </a:solidFill>
                </a:rPr>
                <a:t>携帯の電話番号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101171FC-41C9-21DF-98AB-DC805FCEA710}"/>
                </a:ext>
              </a:extLst>
            </p:cNvPr>
            <p:cNvSpPr txBox="1"/>
            <p:nvPr/>
          </p:nvSpPr>
          <p:spPr>
            <a:xfrm>
              <a:off x="2527948" y="4359663"/>
              <a:ext cx="18253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>
                  <a:solidFill>
                    <a:srgbClr val="D5485A"/>
                  </a:solidFill>
                </a:rPr>
                <a:t>登録時は自動的に</a:t>
              </a:r>
              <a:endParaRPr kumimoji="1" lang="en-US" altLang="ja-JP" sz="1100" dirty="0">
                <a:solidFill>
                  <a:srgbClr val="D5485A"/>
                </a:solidFill>
              </a:endParaRPr>
            </a:p>
            <a:p>
              <a:pPr algn="ctr"/>
              <a:r>
                <a:rPr kumimoji="1" lang="ja-JP" altLang="en-US" sz="1100" dirty="0">
                  <a:solidFill>
                    <a:srgbClr val="D5485A"/>
                  </a:solidFill>
                </a:rPr>
                <a:t>登録され入力不要</a:t>
              </a:r>
            </a:p>
          </p:txBody>
        </p: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86DA84BD-2FC3-9156-05BE-24B15A564ABB}"/>
                </a:ext>
              </a:extLst>
            </p:cNvPr>
            <p:cNvCxnSpPr/>
            <p:nvPr/>
          </p:nvCxnSpPr>
          <p:spPr>
            <a:xfrm>
              <a:off x="2527948" y="4953000"/>
              <a:ext cx="1968500" cy="0"/>
            </a:xfrm>
            <a:prstGeom prst="line">
              <a:avLst/>
            </a:prstGeom>
            <a:ln w="19050" cap="rnd">
              <a:solidFill>
                <a:srgbClr val="41496E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8F528291-269E-E1DF-5488-95A657104425}"/>
                </a:ext>
              </a:extLst>
            </p:cNvPr>
            <p:cNvSpPr txBox="1"/>
            <p:nvPr/>
          </p:nvSpPr>
          <p:spPr>
            <a:xfrm>
              <a:off x="2529882" y="5115445"/>
              <a:ext cx="789996" cy="268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rgbClr val="D5485A"/>
                  </a:solidFill>
                </a:rPr>
                <a:t>保存期間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DC19D3F9-DACB-92C7-C4C2-30ECD725CD47}"/>
                </a:ext>
              </a:extLst>
            </p:cNvPr>
            <p:cNvSpPr txBox="1"/>
            <p:nvPr/>
          </p:nvSpPr>
          <p:spPr>
            <a:xfrm>
              <a:off x="2527948" y="5377031"/>
              <a:ext cx="1968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rgbClr val="D5485A"/>
                  </a:solidFill>
                </a:rPr>
                <a:t>サービス</a:t>
              </a:r>
              <a:endParaRPr kumimoji="1" lang="en-US" altLang="ja-JP" sz="1600" b="1" dirty="0">
                <a:solidFill>
                  <a:srgbClr val="D5485A"/>
                </a:solidFill>
              </a:endParaRPr>
            </a:p>
            <a:p>
              <a:pPr algn="ctr"/>
              <a:r>
                <a:rPr kumimoji="1" lang="ja-JP" altLang="en-US" sz="1600" b="1" dirty="0">
                  <a:solidFill>
                    <a:srgbClr val="D5485A"/>
                  </a:solidFill>
                </a:rPr>
                <a:t>終了時まで</a:t>
              </a:r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3767915C-7594-2632-22ED-1CD1B911CAAF}"/>
                </a:ext>
              </a:extLst>
            </p:cNvPr>
            <p:cNvCxnSpPr/>
            <p:nvPr/>
          </p:nvCxnSpPr>
          <p:spPr>
            <a:xfrm>
              <a:off x="2507179" y="6084195"/>
              <a:ext cx="1968500" cy="0"/>
            </a:xfrm>
            <a:prstGeom prst="line">
              <a:avLst/>
            </a:prstGeom>
            <a:ln w="19050" cap="rnd">
              <a:solidFill>
                <a:srgbClr val="41496E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64F8FABD-465A-D43D-7F3C-C0D531BBFCA2}"/>
                </a:ext>
              </a:extLst>
            </p:cNvPr>
            <p:cNvSpPr txBox="1"/>
            <p:nvPr/>
          </p:nvSpPr>
          <p:spPr>
            <a:xfrm>
              <a:off x="2529882" y="6246639"/>
              <a:ext cx="7899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rgbClr val="D5485A"/>
                  </a:solidFill>
                </a:rPr>
                <a:t>登録件数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FEF71C48-E87C-F1F6-9A4E-70D49A191A11}"/>
                </a:ext>
              </a:extLst>
            </p:cNvPr>
            <p:cNvSpPr txBox="1"/>
            <p:nvPr/>
          </p:nvSpPr>
          <p:spPr>
            <a:xfrm>
              <a:off x="2456379" y="6505003"/>
              <a:ext cx="1968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b="1" dirty="0">
                  <a:solidFill>
                    <a:srgbClr val="D5485A"/>
                  </a:solidFill>
                  <a:latin typeface="源ノ角ゴシック" panose="020B0800000000000000" pitchFamily="34" charset="-128"/>
                  <a:ea typeface="源ノ角ゴシック" panose="020B0800000000000000" pitchFamily="34" charset="-128"/>
                </a:rPr>
                <a:t>10</a:t>
              </a:r>
              <a:r>
                <a:rPr kumimoji="1" lang="ja-JP" altLang="en-US" sz="1600" b="1" dirty="0">
                  <a:solidFill>
                    <a:srgbClr val="D5485A"/>
                  </a:solidFill>
                </a:rPr>
                <a:t>件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CB46FE6E-76CC-C0CD-3AE7-5A9B042EADE8}"/>
                </a:ext>
              </a:extLst>
            </p:cNvPr>
            <p:cNvSpPr txBox="1"/>
            <p:nvPr/>
          </p:nvSpPr>
          <p:spPr>
            <a:xfrm>
              <a:off x="2527948" y="6999946"/>
              <a:ext cx="18253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>
                  <a:solidFill>
                    <a:srgbClr val="D5485A"/>
                  </a:solidFill>
                </a:rPr>
                <a:t>ソフトバンクは</a:t>
              </a:r>
              <a:endParaRPr kumimoji="1" lang="en-US" altLang="ja-JP" sz="1100" dirty="0">
                <a:solidFill>
                  <a:srgbClr val="D5485A"/>
                </a:solidFill>
              </a:endParaRPr>
            </a:p>
            <a:p>
              <a:pPr algn="ctr"/>
              <a:r>
                <a:rPr kumimoji="1" lang="en-US" altLang="ja-JP" sz="1100" dirty="0">
                  <a:solidFill>
                    <a:srgbClr val="D5485A"/>
                  </a:solidFill>
                </a:rPr>
                <a:t>80</a:t>
              </a:r>
              <a:r>
                <a:rPr kumimoji="1" lang="ja-JP" altLang="en-US" sz="1100" dirty="0">
                  <a:solidFill>
                    <a:srgbClr val="D5485A"/>
                  </a:solidFill>
                </a:rPr>
                <a:t>件</a:t>
              </a:r>
            </a:p>
          </p:txBody>
        </p: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E095CB4A-8DA1-3683-3D1A-D1E6F2D75811}"/>
                </a:ext>
              </a:extLst>
            </p:cNvPr>
            <p:cNvCxnSpPr/>
            <p:nvPr/>
          </p:nvCxnSpPr>
          <p:spPr>
            <a:xfrm>
              <a:off x="2507179" y="7570095"/>
              <a:ext cx="1968500" cy="0"/>
            </a:xfrm>
            <a:prstGeom prst="line">
              <a:avLst/>
            </a:prstGeom>
            <a:ln w="19050" cap="rnd">
              <a:solidFill>
                <a:srgbClr val="41496E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733DFAC6-364E-6FDC-D9BE-7D30B448133F}"/>
                </a:ext>
              </a:extLst>
            </p:cNvPr>
            <p:cNvSpPr txBox="1"/>
            <p:nvPr/>
          </p:nvSpPr>
          <p:spPr>
            <a:xfrm>
              <a:off x="2580682" y="7732538"/>
              <a:ext cx="10061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rgbClr val="D5485A"/>
                  </a:solidFill>
                </a:rPr>
                <a:t>登録文字数</a:t>
              </a: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EC14AA98-D852-471C-8BB5-D3B82A1FAB92}"/>
                </a:ext>
              </a:extLst>
            </p:cNvPr>
            <p:cNvSpPr txBox="1"/>
            <p:nvPr/>
          </p:nvSpPr>
          <p:spPr>
            <a:xfrm>
              <a:off x="2507179" y="7990902"/>
              <a:ext cx="1968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b="1" dirty="0">
                  <a:solidFill>
                    <a:srgbClr val="D5485A"/>
                  </a:solidFill>
                  <a:latin typeface="源ノ角ゴシック" panose="020B0800000000000000" pitchFamily="34" charset="-128"/>
                  <a:ea typeface="源ノ角ゴシック" panose="020B0800000000000000" pitchFamily="34" charset="-128"/>
                </a:rPr>
                <a:t>100</a:t>
              </a:r>
              <a:r>
                <a:rPr kumimoji="1" lang="ja-JP" altLang="en-US" sz="1600" b="1" dirty="0">
                  <a:solidFill>
                    <a:srgbClr val="D5485A"/>
                  </a:solidFill>
                  <a:latin typeface="源ノ角ゴシック" panose="020B0800000000000000" pitchFamily="34" charset="-128"/>
                  <a:ea typeface="源ノ角ゴシック" panose="020B0800000000000000" pitchFamily="34" charset="-128"/>
                </a:rPr>
                <a:t>字／件</a:t>
              </a:r>
              <a:endParaRPr kumimoji="1" lang="ja-JP" altLang="en-US" sz="1600" b="1" dirty="0">
                <a:solidFill>
                  <a:srgbClr val="D5485A"/>
                </a:solidFill>
              </a:endParaRPr>
            </a:p>
          </p:txBody>
        </p: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42985E91-6946-6E88-BEC9-9140392C5AA3}"/>
                </a:ext>
              </a:extLst>
            </p:cNvPr>
            <p:cNvCxnSpPr/>
            <p:nvPr/>
          </p:nvCxnSpPr>
          <p:spPr>
            <a:xfrm>
              <a:off x="2507179" y="8674995"/>
              <a:ext cx="1968500" cy="0"/>
            </a:xfrm>
            <a:prstGeom prst="line">
              <a:avLst/>
            </a:prstGeom>
            <a:ln w="19050" cap="rnd">
              <a:solidFill>
                <a:srgbClr val="41496E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7B8ACBA1-4A60-F8EC-798B-44ED157FCC41}"/>
                </a:ext>
              </a:extLst>
            </p:cNvPr>
            <p:cNvSpPr txBox="1"/>
            <p:nvPr/>
          </p:nvSpPr>
          <p:spPr>
            <a:xfrm>
              <a:off x="4645499" y="3731148"/>
              <a:ext cx="11287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rgbClr val="5A9B8E"/>
                  </a:solidFill>
                </a:rPr>
                <a:t>登録可能番号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358890D9-EAD7-6F9C-0063-19A3DAF9C4B9}"/>
                </a:ext>
              </a:extLst>
            </p:cNvPr>
            <p:cNvSpPr txBox="1"/>
            <p:nvPr/>
          </p:nvSpPr>
          <p:spPr>
            <a:xfrm>
              <a:off x="4698233" y="4015243"/>
              <a:ext cx="18827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600" b="1" dirty="0">
                  <a:solidFill>
                    <a:srgbClr val="5A9B8E"/>
                  </a:solidFill>
                </a:rPr>
                <a:t>すべての電話番号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6AE6B00B-472E-19BC-BBF6-B3C281D74CEC}"/>
                </a:ext>
              </a:extLst>
            </p:cNvPr>
            <p:cNvSpPr txBox="1"/>
            <p:nvPr/>
          </p:nvSpPr>
          <p:spPr>
            <a:xfrm>
              <a:off x="4645499" y="4353796"/>
              <a:ext cx="18253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>
                  <a:solidFill>
                    <a:srgbClr val="5A9B8E"/>
                  </a:solidFill>
                </a:rPr>
                <a:t>携帯、</a:t>
              </a:r>
              <a:r>
                <a:rPr kumimoji="1" lang="en-US" altLang="ja-JP" sz="1100" dirty="0">
                  <a:solidFill>
                    <a:srgbClr val="5A9B8E"/>
                  </a:solidFill>
                </a:rPr>
                <a:t>PHS</a:t>
              </a:r>
              <a:r>
                <a:rPr kumimoji="1" lang="ja-JP" altLang="en-US" sz="1100" dirty="0">
                  <a:solidFill>
                    <a:srgbClr val="5A9B8E"/>
                  </a:solidFill>
                </a:rPr>
                <a:t>、</a:t>
              </a:r>
              <a:r>
                <a:rPr kumimoji="1" lang="en-US" altLang="ja-JP" sz="1100" dirty="0">
                  <a:solidFill>
                    <a:srgbClr val="5A9B8E"/>
                  </a:solidFill>
                </a:rPr>
                <a:t>IP</a:t>
              </a:r>
              <a:r>
                <a:rPr kumimoji="1" lang="ja-JP" altLang="en-US" sz="1100" dirty="0">
                  <a:solidFill>
                    <a:srgbClr val="5A9B8E"/>
                  </a:solidFill>
                </a:rPr>
                <a:t>電話の</a:t>
              </a:r>
              <a:endParaRPr kumimoji="1" lang="en-US" altLang="ja-JP" sz="1100" dirty="0">
                <a:solidFill>
                  <a:srgbClr val="5A9B8E"/>
                </a:solidFill>
              </a:endParaRPr>
            </a:p>
            <a:p>
              <a:pPr algn="ctr"/>
              <a:r>
                <a:rPr kumimoji="1" lang="ja-JP" altLang="en-US" sz="1100" dirty="0">
                  <a:solidFill>
                    <a:srgbClr val="5A9B8E"/>
                  </a:solidFill>
                </a:rPr>
                <a:t>番号でも登録可能</a:t>
              </a:r>
            </a:p>
          </p:txBody>
        </p: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61EED93C-3B98-0DAF-9930-E9DE2BF861CA}"/>
                </a:ext>
              </a:extLst>
            </p:cNvPr>
            <p:cNvCxnSpPr/>
            <p:nvPr/>
          </p:nvCxnSpPr>
          <p:spPr>
            <a:xfrm>
              <a:off x="4645499" y="4947133"/>
              <a:ext cx="1968500" cy="0"/>
            </a:xfrm>
            <a:prstGeom prst="line">
              <a:avLst/>
            </a:prstGeom>
            <a:ln w="19050" cap="rnd">
              <a:solidFill>
                <a:srgbClr val="41496E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84D68140-3238-D3AA-C9AE-C659AE5DF2C2}"/>
                </a:ext>
              </a:extLst>
            </p:cNvPr>
            <p:cNvSpPr txBox="1"/>
            <p:nvPr/>
          </p:nvSpPr>
          <p:spPr>
            <a:xfrm>
              <a:off x="4647433" y="5109578"/>
              <a:ext cx="789996" cy="268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rgbClr val="5A9B8E"/>
                  </a:solidFill>
                </a:rPr>
                <a:t>保存期間</a:t>
              </a: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C9A0C2F4-F831-0E4A-FC45-4BE7E25EB552}"/>
                </a:ext>
              </a:extLst>
            </p:cNvPr>
            <p:cNvSpPr txBox="1"/>
            <p:nvPr/>
          </p:nvSpPr>
          <p:spPr>
            <a:xfrm>
              <a:off x="4645499" y="5371164"/>
              <a:ext cx="1968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b="1" dirty="0">
                  <a:solidFill>
                    <a:srgbClr val="5A9B8E"/>
                  </a:solidFill>
                  <a:latin typeface="源ノ角ゴシック" panose="020B0800000000000000" pitchFamily="34" charset="-128"/>
                  <a:ea typeface="源ノ角ゴシック" panose="020B0800000000000000" pitchFamily="34" charset="-128"/>
                </a:rPr>
                <a:t>6</a:t>
              </a:r>
              <a:r>
                <a:rPr kumimoji="1" lang="ja-JP" altLang="en-US" sz="1400" b="1" dirty="0">
                  <a:solidFill>
                    <a:srgbClr val="5A9B8E"/>
                  </a:solidFill>
                </a:rPr>
                <a:t>ヶ月</a:t>
              </a:r>
            </a:p>
          </p:txBody>
        </p: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6192C957-41A7-CAE9-9586-2B8EE9FE4717}"/>
                </a:ext>
              </a:extLst>
            </p:cNvPr>
            <p:cNvCxnSpPr/>
            <p:nvPr/>
          </p:nvCxnSpPr>
          <p:spPr>
            <a:xfrm>
              <a:off x="4624730" y="6078328"/>
              <a:ext cx="1968500" cy="0"/>
            </a:xfrm>
            <a:prstGeom prst="line">
              <a:avLst/>
            </a:prstGeom>
            <a:ln w="19050" cap="rnd">
              <a:solidFill>
                <a:srgbClr val="41496E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36658604-EF2D-99AD-4FB5-C02D39A12733}"/>
                </a:ext>
              </a:extLst>
            </p:cNvPr>
            <p:cNvSpPr txBox="1"/>
            <p:nvPr/>
          </p:nvSpPr>
          <p:spPr>
            <a:xfrm>
              <a:off x="4647433" y="6240772"/>
              <a:ext cx="7899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rgbClr val="5A9B8E"/>
                  </a:solidFill>
                </a:rPr>
                <a:t>登録件数</a:t>
              </a: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0FF8F6BE-B6F6-EE8A-897A-39EA7BECBD16}"/>
                </a:ext>
              </a:extLst>
            </p:cNvPr>
            <p:cNvSpPr txBox="1"/>
            <p:nvPr/>
          </p:nvSpPr>
          <p:spPr>
            <a:xfrm>
              <a:off x="4573930" y="6499136"/>
              <a:ext cx="1968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b="1" dirty="0">
                  <a:solidFill>
                    <a:srgbClr val="5A9B8E"/>
                  </a:solidFill>
                  <a:latin typeface="源ノ角ゴシック" panose="020B0800000000000000" pitchFamily="34" charset="-128"/>
                  <a:ea typeface="源ノ角ゴシック" panose="020B0800000000000000" pitchFamily="34" charset="-128"/>
                </a:rPr>
                <a:t>20</a:t>
              </a:r>
              <a:r>
                <a:rPr kumimoji="1" lang="ja-JP" altLang="en-US" sz="1600" b="1" dirty="0">
                  <a:solidFill>
                    <a:srgbClr val="5A9B8E"/>
                  </a:solidFill>
                </a:rPr>
                <a:t>件</a:t>
              </a: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C03874B4-FBE5-9559-1A5A-24B7F0969529}"/>
                </a:ext>
              </a:extLst>
            </p:cNvPr>
            <p:cNvSpPr txBox="1"/>
            <p:nvPr/>
          </p:nvSpPr>
          <p:spPr>
            <a:xfrm>
              <a:off x="4645499" y="6994079"/>
              <a:ext cx="18253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>
                  <a:solidFill>
                    <a:srgbClr val="5A9B8E"/>
                  </a:solidFill>
                </a:rPr>
                <a:t>携帯各社伝言板の</a:t>
              </a:r>
              <a:endParaRPr kumimoji="1" lang="en-US" altLang="ja-JP" sz="1100" dirty="0">
                <a:solidFill>
                  <a:srgbClr val="5A9B8E"/>
                </a:solidFill>
              </a:endParaRPr>
            </a:p>
            <a:p>
              <a:pPr algn="ctr"/>
              <a:r>
                <a:rPr kumimoji="1" lang="ja-JP" altLang="en-US" sz="1100" dirty="0">
                  <a:solidFill>
                    <a:srgbClr val="5A9B8E"/>
                  </a:solidFill>
                </a:rPr>
                <a:t>伝言も一括検索可能</a:t>
              </a:r>
            </a:p>
          </p:txBody>
        </p: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F2AD02BD-E384-E24F-CC67-7020682A5F8F}"/>
                </a:ext>
              </a:extLst>
            </p:cNvPr>
            <p:cNvCxnSpPr/>
            <p:nvPr/>
          </p:nvCxnSpPr>
          <p:spPr>
            <a:xfrm>
              <a:off x="4624730" y="7564228"/>
              <a:ext cx="1968500" cy="0"/>
            </a:xfrm>
            <a:prstGeom prst="line">
              <a:avLst/>
            </a:prstGeom>
            <a:ln w="19050" cap="rnd">
              <a:solidFill>
                <a:srgbClr val="41496E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66780E77-E020-4796-6FA8-829A2BB17738}"/>
                </a:ext>
              </a:extLst>
            </p:cNvPr>
            <p:cNvSpPr txBox="1"/>
            <p:nvPr/>
          </p:nvSpPr>
          <p:spPr>
            <a:xfrm>
              <a:off x="4698233" y="7726671"/>
              <a:ext cx="10061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rgbClr val="5A9B8E"/>
                  </a:solidFill>
                </a:rPr>
                <a:t>登録文字数</a:t>
              </a: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2E306623-8AC0-7F25-F133-1423C7DE5389}"/>
                </a:ext>
              </a:extLst>
            </p:cNvPr>
            <p:cNvSpPr txBox="1"/>
            <p:nvPr/>
          </p:nvSpPr>
          <p:spPr>
            <a:xfrm>
              <a:off x="4624730" y="7985035"/>
              <a:ext cx="1968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b="1" dirty="0">
                  <a:solidFill>
                    <a:srgbClr val="5A9B8E"/>
                  </a:solidFill>
                  <a:latin typeface="源ノ角ゴシック" panose="020B0800000000000000" pitchFamily="34" charset="-128"/>
                  <a:ea typeface="源ノ角ゴシック" panose="020B0800000000000000" pitchFamily="34" charset="-128"/>
                </a:rPr>
                <a:t>100</a:t>
              </a:r>
              <a:r>
                <a:rPr kumimoji="1" lang="ja-JP" altLang="en-US" sz="1600" b="1" dirty="0">
                  <a:solidFill>
                    <a:srgbClr val="5A9B8E"/>
                  </a:solidFill>
                  <a:latin typeface="源ノ角ゴシック" panose="020B0800000000000000" pitchFamily="34" charset="-128"/>
                  <a:ea typeface="源ノ角ゴシック" panose="020B0800000000000000" pitchFamily="34" charset="-128"/>
                </a:rPr>
                <a:t>字／件</a:t>
              </a:r>
              <a:endParaRPr kumimoji="1" lang="ja-JP" altLang="en-US" sz="1600" b="1" dirty="0">
                <a:solidFill>
                  <a:srgbClr val="5A9B8E"/>
                </a:solidFill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FF17077B-F33F-D56C-3D4B-12C61B738229}"/>
                </a:ext>
              </a:extLst>
            </p:cNvPr>
            <p:cNvCxnSpPr/>
            <p:nvPr/>
          </p:nvCxnSpPr>
          <p:spPr>
            <a:xfrm>
              <a:off x="4624730" y="8669128"/>
              <a:ext cx="1968500" cy="0"/>
            </a:xfrm>
            <a:prstGeom prst="line">
              <a:avLst/>
            </a:prstGeom>
            <a:ln w="19050" cap="rnd">
              <a:solidFill>
                <a:srgbClr val="41496E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FFAD1047-5B2A-6F71-5909-0664642F0786}"/>
              </a:ext>
            </a:extLst>
          </p:cNvPr>
          <p:cNvCxnSpPr>
            <a:cxnSpLocks/>
          </p:cNvCxnSpPr>
          <p:nvPr/>
        </p:nvCxnSpPr>
        <p:spPr>
          <a:xfrm>
            <a:off x="283586" y="1354393"/>
            <a:ext cx="6192256" cy="0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2652DC08-695F-9EE3-5BD5-FDD46478E4F1}"/>
              </a:ext>
            </a:extLst>
          </p:cNvPr>
          <p:cNvCxnSpPr>
            <a:cxnSpLocks/>
          </p:cNvCxnSpPr>
          <p:nvPr/>
        </p:nvCxnSpPr>
        <p:spPr>
          <a:xfrm>
            <a:off x="298334" y="1905000"/>
            <a:ext cx="6192256" cy="0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126A89FE-3084-2138-C7F7-B566B42D3215}"/>
              </a:ext>
            </a:extLst>
          </p:cNvPr>
          <p:cNvSpPr txBox="1"/>
          <p:nvPr/>
        </p:nvSpPr>
        <p:spPr>
          <a:xfrm>
            <a:off x="1750125" y="1437969"/>
            <a:ext cx="334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000" b="1" dirty="0">
                <a:solidFill>
                  <a:schemeClr val="accent1">
                    <a:lumMod val="75000"/>
                  </a:schemeClr>
                </a:solidFill>
              </a:rPr>
              <a:t>非常時の連絡方法②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94B6800-21BD-101F-A5BA-BBD932AF62D6}"/>
              </a:ext>
            </a:extLst>
          </p:cNvPr>
          <p:cNvSpPr txBox="1"/>
          <p:nvPr/>
        </p:nvSpPr>
        <p:spPr>
          <a:xfrm>
            <a:off x="412170" y="2160863"/>
            <a:ext cx="3174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b="1" dirty="0">
                <a:solidFill>
                  <a:schemeClr val="accent1">
                    <a:lumMod val="75000"/>
                  </a:schemeClr>
                </a:solidFill>
              </a:rPr>
              <a:t>●</a:t>
            </a:r>
            <a:r>
              <a:rPr kumimoji="1" lang="ja-JP" altLang="en-US" sz="1400" b="1" dirty="0"/>
              <a:t>災害用伝言サービスの種類</a:t>
            </a:r>
            <a:endParaRPr kumimoji="1" lang="ja-JP" altLang="en-US" b="1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5E43FD4-D6B8-F339-B2DF-0E7A45D1F29E}"/>
              </a:ext>
            </a:extLst>
          </p:cNvPr>
          <p:cNvSpPr txBox="1"/>
          <p:nvPr/>
        </p:nvSpPr>
        <p:spPr>
          <a:xfrm>
            <a:off x="250093" y="10283420"/>
            <a:ext cx="6192256" cy="619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accent1">
                    <a:lumMod val="75000"/>
                  </a:schemeClr>
                </a:solidFill>
              </a:rPr>
              <a:t>家具の固定を専門家に依頼したい場合は、「●●●●」を</a:t>
            </a:r>
            <a:endParaRPr kumimoji="1" lang="en-US" altLang="ja-JP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accent1">
                    <a:lumMod val="75000"/>
                  </a:schemeClr>
                </a:solidFill>
              </a:rPr>
              <a:t>活用ください（相談無料、施工有料）</a:t>
            </a:r>
            <a:endParaRPr kumimoji="1" lang="en-US" altLang="ja-JP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52C97AC7-B4A7-064F-B48B-C1C8390EB660}"/>
              </a:ext>
            </a:extLst>
          </p:cNvPr>
          <p:cNvSpPr txBox="1"/>
          <p:nvPr/>
        </p:nvSpPr>
        <p:spPr>
          <a:xfrm>
            <a:off x="676141" y="2428504"/>
            <a:ext cx="525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登録可能番号</a:t>
            </a:r>
          </a:p>
        </p:txBody>
      </p:sp>
    </p:spTree>
    <p:extLst>
      <p:ext uri="{BB962C8B-B14F-4D97-AF65-F5344CB8AC3E}">
        <p14:creationId xmlns:p14="http://schemas.microsoft.com/office/powerpoint/2010/main" val="1026946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179</Words>
  <Application>Microsoft Office PowerPoint</Application>
  <PresentationFormat>ワイド画面</PresentationFormat>
  <Paragraphs>52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源ノ角ゴシック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佐藤 洋介</dc:creator>
  <cp:lastModifiedBy>佐藤 洋介</cp:lastModifiedBy>
  <cp:revision>7</cp:revision>
  <dcterms:created xsi:type="dcterms:W3CDTF">2022-05-18T02:49:02Z</dcterms:created>
  <dcterms:modified xsi:type="dcterms:W3CDTF">2022-08-26T22:10:52Z</dcterms:modified>
</cp:coreProperties>
</file>